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media1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1"/>
  </p:sldMasterIdLst>
  <p:notesMasterIdLst>
    <p:notesMasterId r:id="rId18"/>
  </p:notesMasterIdLst>
  <p:handoutMasterIdLst>
    <p:handoutMasterId r:id="rId19"/>
  </p:handoutMasterIdLst>
  <p:sldIdLst>
    <p:sldId id="5812" r:id="rId2"/>
    <p:sldId id="5813" r:id="rId3"/>
    <p:sldId id="5814" r:id="rId4"/>
    <p:sldId id="5815" r:id="rId5"/>
    <p:sldId id="5817" r:id="rId6"/>
    <p:sldId id="5816" r:id="rId7"/>
    <p:sldId id="5818" r:id="rId8"/>
    <p:sldId id="5819" r:id="rId9"/>
    <p:sldId id="5821" r:id="rId10"/>
    <p:sldId id="5820" r:id="rId11"/>
    <p:sldId id="5822" r:id="rId12"/>
    <p:sldId id="5823" r:id="rId13"/>
    <p:sldId id="5824" r:id="rId14"/>
    <p:sldId id="5825" r:id="rId15"/>
    <p:sldId id="5826" r:id="rId16"/>
    <p:sldId id="5594" r:id="rId17"/>
  </p:sldIdLst>
  <p:sldSz cx="9144000" cy="6858000" type="letter"/>
  <p:notesSz cx="7019925" cy="9305925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31">
          <p15:clr>
            <a:srgbClr val="A4A3A4"/>
          </p15:clr>
        </p15:guide>
        <p15:guide id="2" pos="221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99"/>
    <a:srgbClr val="369EFF"/>
    <a:srgbClr val="246DA5"/>
    <a:srgbClr val="20509E"/>
    <a:srgbClr val="074CC8"/>
    <a:srgbClr val="2B84C8"/>
    <a:srgbClr val="CCECFF"/>
    <a:srgbClr val="FFCC00"/>
    <a:srgbClr val="C5F8BE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39" autoAdjust="0"/>
    <p:restoredTop sz="94318" autoAdjust="0"/>
  </p:normalViewPr>
  <p:slideViewPr>
    <p:cSldViewPr snapToGrid="0">
      <p:cViewPr varScale="1">
        <p:scale>
          <a:sx n="69" d="100"/>
          <a:sy n="69" d="100"/>
        </p:scale>
        <p:origin x="-136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17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-2868" y="-90"/>
      </p:cViewPr>
      <p:guideLst>
        <p:guide orient="horz" pos="2931"/>
        <p:guide pos="221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ChangeArrowheads="1"/>
          </p:cNvSpPr>
          <p:nvPr/>
        </p:nvSpPr>
        <p:spPr bwMode="auto">
          <a:xfrm>
            <a:off x="6550025" y="8905875"/>
            <a:ext cx="398463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167" tIns="44784" rIns="91167" bIns="44784" anchor="ctr">
            <a:spAutoFit/>
          </a:bodyPr>
          <a:lstStyle/>
          <a:p>
            <a:pPr algn="r" defTabSz="922338" eaLnBrk="0" hangingPunct="0">
              <a:defRPr/>
            </a:pPr>
            <a:fld id="{98547D6A-86D8-4B2C-A3E0-E8BE816D38E9}" type="slidenum">
              <a:rPr lang="en-US" sz="1400">
                <a:latin typeface="Arial" pitchFamily="34" charset="0"/>
              </a:rPr>
              <a:pPr algn="r" defTabSz="922338" eaLnBrk="0" hangingPunct="0">
                <a:defRPr/>
              </a:pPr>
              <a:t>‹#›</a:t>
            </a:fld>
            <a:endParaRPr lang="en-US" sz="14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669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9600"/>
            <a:ext cx="5149850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67" tIns="44784" rIns="91167" bIns="44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275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0625" y="703263"/>
            <a:ext cx="4635500" cy="34766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6550025" y="8905875"/>
            <a:ext cx="398463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167" tIns="44784" rIns="91167" bIns="44784" anchor="ctr">
            <a:spAutoFit/>
          </a:bodyPr>
          <a:lstStyle/>
          <a:p>
            <a:pPr algn="r" defTabSz="922338" eaLnBrk="0" hangingPunct="0">
              <a:defRPr/>
            </a:pPr>
            <a:fld id="{D029D9A4-F63A-4746-B018-6F295AA93EC0}" type="slidenum">
              <a:rPr lang="en-US" sz="1400">
                <a:latin typeface="Arial" pitchFamily="34" charset="0"/>
              </a:rPr>
              <a:pPr algn="r" defTabSz="922338" eaLnBrk="0" hangingPunct="0">
                <a:defRPr/>
              </a:pPr>
              <a:t>‹#›</a:t>
            </a:fld>
            <a:endParaRPr lang="en-US" sz="14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5614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en-US" sz="440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3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84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en-US" sz="440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3200">
              <a:latin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CCECFF">
                  <a:alpha val="12000"/>
                </a:srgbClr>
              </a:gs>
            </a:gsLst>
            <a:lin ang="4980000" scaled="0"/>
            <a:tileRect/>
          </a:gradFill>
          <a:ln w="57150">
            <a:noFill/>
            <a:round/>
            <a:headEnd type="oval" w="med" len="med"/>
            <a:tailEnd type="triangle" w="med" len="med"/>
          </a:ln>
          <a:extLst/>
        </p:spPr>
        <p:txBody>
          <a:bodyPr rtlCol="0" anchor="ctr"/>
          <a:lstStyle/>
          <a:p>
            <a:pPr algn="ctr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643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6298E-A4A4-49C1-B753-822D77AEC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55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01"/>
            <a:ext cx="9144000" cy="845575"/>
          </a:xfrm>
          <a:solidFill>
            <a:schemeClr val="bg1">
              <a:lumMod val="95000"/>
            </a:schemeClr>
          </a:solidFill>
          <a:effectLst/>
        </p:spPr>
        <p:txBody>
          <a:bodyPr lIns="548640"/>
          <a:lstStyle>
            <a:lvl1pPr algn="l">
              <a:defRPr sz="3200" b="0">
                <a:solidFill>
                  <a:srgbClr val="2B84C8"/>
                </a:solidFill>
                <a:effectLst/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7858"/>
            <a:ext cx="8229600" cy="4828305"/>
          </a:xfrm>
        </p:spPr>
        <p:txBody>
          <a:bodyPr/>
          <a:lstStyle>
            <a:lvl1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356616" indent="0">
              <a:spcBef>
                <a:spcPts val="600"/>
              </a:spcBef>
              <a:buClr>
                <a:schemeClr val="bg2"/>
              </a:buClr>
              <a:buSzPct val="76000"/>
              <a:buFont typeface="Arial"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defRPr>
            </a:lvl2pPr>
            <a:lvl3pPr marL="228600" indent="0">
              <a:spcBef>
                <a:spcPts val="600"/>
              </a:spcBef>
              <a:buClr>
                <a:schemeClr val="bg2"/>
              </a:buClr>
              <a:buSzPct val="76000"/>
              <a:buFont typeface="Arial"/>
              <a:buNone/>
              <a:defRPr sz="16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3pPr>
            <a:lvl4pPr marL="228600" indent="0">
              <a:spcBef>
                <a:spcPts val="600"/>
              </a:spcBef>
              <a:buClr>
                <a:schemeClr val="bg2"/>
              </a:buClr>
              <a:buSzPct val="76000"/>
              <a:buFont typeface="Arial"/>
              <a:buNone/>
              <a:defRPr sz="16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4pPr>
            <a:lvl5pPr marL="228600" indent="0">
              <a:spcBef>
                <a:spcPts val="600"/>
              </a:spcBef>
              <a:buClr>
                <a:schemeClr val="bg2"/>
              </a:buClr>
              <a:buSzPct val="76000"/>
              <a:buFont typeface="Arial"/>
              <a:buNone/>
              <a:defRPr sz="16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5" name="Straight Arrow Connector 4"/>
          <p:cNvCxnSpPr/>
          <p:nvPr userDrawn="1"/>
        </p:nvCxnSpPr>
        <p:spPr bwMode="auto">
          <a:xfrm>
            <a:off x="0" y="826042"/>
            <a:ext cx="9234931" cy="1232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A6A6A6"/>
            </a:solidFill>
            <a:prstDash val="solid"/>
            <a:miter lim="800000"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238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45575"/>
          </a:xfrm>
          <a:solidFill>
            <a:srgbClr val="F2F2F2"/>
          </a:solidFill>
        </p:spPr>
        <p:txBody>
          <a:bodyPr lIns="365760"/>
          <a:lstStyle>
            <a:lvl1pPr algn="l">
              <a:defRPr sz="3200" b="0">
                <a:solidFill>
                  <a:srgbClr val="2B84C8"/>
                </a:solidFill>
                <a:effectLst/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0" y="850700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A6A6A6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26152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907" r:id="rId2"/>
    <p:sldLayoutId id="2147483893" r:id="rId3"/>
    <p:sldLayoutId id="2147483947" r:id="rId4"/>
    <p:sldLayoutId id="2147483911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Box 4"/>
          <p:cNvSpPr txBox="1">
            <a:spLocks noChangeArrowheads="1"/>
          </p:cNvSpPr>
          <p:nvPr/>
        </p:nvSpPr>
        <p:spPr bwMode="auto">
          <a:xfrm>
            <a:off x="0" y="2327565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5400" dirty="0" smtClean="0">
                <a:solidFill>
                  <a:srgbClr val="00B0F0"/>
                </a:solidFill>
                <a:latin typeface="Calibri" pitchFamily="34" charset="0"/>
              </a:rPr>
              <a:t>S-ALE Recent</a:t>
            </a:r>
            <a:r>
              <a:rPr lang="en-US" sz="5400" dirty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en-US" sz="5400" dirty="0" smtClean="0">
                <a:solidFill>
                  <a:srgbClr val="00B0F0"/>
                </a:solidFill>
                <a:latin typeface="Calibri" pitchFamily="34" charset="0"/>
              </a:rPr>
              <a:t>Development</a:t>
            </a:r>
            <a:endParaRPr lang="en-US" sz="5400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428351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  <a:latin typeface="Calibri" pitchFamily="34" charset="0"/>
              </a:rPr>
              <a:t>Hao Chen, </a:t>
            </a:r>
            <a:r>
              <a:rPr lang="en-US" dirty="0" smtClean="0">
                <a:solidFill>
                  <a:srgbClr val="00B0F0"/>
                </a:solidFill>
                <a:latin typeface="Calibri" pitchFamily="34" charset="0"/>
              </a:rPr>
              <a:t>LSTC</a:t>
            </a:r>
            <a:endParaRPr lang="en-US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942109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  <a:latin typeface="Calibri" pitchFamily="34" charset="0"/>
              </a:rPr>
              <a:t>2018 LS-DYNA USER CONFERENCE</a:t>
            </a:r>
            <a:endParaRPr lang="en-US" dirty="0">
              <a:solidFill>
                <a:srgbClr val="00B0F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86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5" name="awgsal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054" y="1092999"/>
            <a:ext cx="8326581" cy="576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Comparison: ALE, S-ALE, S-ALE trim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0632586"/>
              </p:ext>
            </p:extLst>
          </p:nvPr>
        </p:nvGraphicFramePr>
        <p:xfrm>
          <a:off x="263237" y="952211"/>
          <a:ext cx="8562109" cy="2251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7018"/>
                <a:gridCol w="1467859"/>
                <a:gridCol w="1386178"/>
                <a:gridCol w="1427018"/>
                <a:gridCol w="1427018"/>
                <a:gridCol w="1427018"/>
              </a:tblGrid>
              <a:tr h="75189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 of Elements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SMP 1</a:t>
                      </a:r>
                      <a:r>
                        <a:rPr lang="en-US" baseline="0" dirty="0" smtClean="0"/>
                        <a:t> Core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SMP Savings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MPP 4 Core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MPP </a:t>
                      </a:r>
                      <a:r>
                        <a:rPr lang="en-US" baseline="0" dirty="0" smtClean="0"/>
                        <a:t> Savings</a:t>
                      </a:r>
                      <a:endParaRPr lang="en-US" dirty="0"/>
                    </a:p>
                  </a:txBody>
                  <a:tcPr/>
                </a:tc>
              </a:tr>
              <a:tr h="4344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84800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1204</a:t>
                      </a:r>
                      <a:r>
                        <a:rPr lang="en-US" baseline="0" dirty="0" smtClean="0"/>
                        <a:t> 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321 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344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S-ALE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84800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675 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191 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40%</a:t>
                      </a:r>
                      <a:endParaRPr lang="en-US" dirty="0"/>
                    </a:p>
                  </a:txBody>
                  <a:tcPr/>
                </a:tc>
              </a:tr>
              <a:tr h="4684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S-ALE trim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43219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426 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112 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90" y="3289832"/>
            <a:ext cx="5485966" cy="342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4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144000" cy="8461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Multiple Meshes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" y="2193344"/>
            <a:ext cx="4274127" cy="3205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218" y="2193340"/>
            <a:ext cx="4274127" cy="3205595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99069" y="5644429"/>
            <a:ext cx="3743453" cy="60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Contact between bags DISABLED</a:t>
            </a:r>
            <a:endParaRPr lang="en-US" sz="1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081897" y="5635625"/>
            <a:ext cx="374345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1pPr>
            <a:lvl2pPr marL="356616" indent="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76000"/>
              <a:buFont typeface="Arial"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2pPr>
            <a:lvl3pPr marL="228600" indent="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76000"/>
              <a:buFont typeface="Arial"/>
              <a:buNone/>
              <a:defRPr sz="16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3pPr>
            <a:lvl4pPr marL="228600" indent="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76000"/>
              <a:buFont typeface="Arial"/>
              <a:buNone/>
              <a:defRPr sz="16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4pPr>
            <a:lvl5pPr marL="228600" indent="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76000"/>
              <a:buFont typeface="Arial"/>
              <a:buNone/>
              <a:defRPr sz="16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/>
              <a:t>Contact between bags ENABLED</a:t>
            </a:r>
            <a:endParaRPr lang="en-US" sz="18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35527" y="6093609"/>
            <a:ext cx="8714509" cy="42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ts val="3000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1pPr>
            <a:lvl2pPr marL="356616" indent="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76000"/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2pPr>
            <a:lvl3pPr marL="228600" indent="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76000"/>
              <a:buFontTx/>
              <a:buNone/>
              <a:defRPr sz="16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3pPr>
            <a:lvl4pPr marL="228600" indent="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76000"/>
              <a:buFontTx/>
              <a:buNone/>
              <a:defRPr sz="16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4pPr>
            <a:lvl5pPr marL="228600" indent="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76000"/>
              <a:buFontTx/>
              <a:buNone/>
              <a:defRPr sz="16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/>
              <a:t>Two pressurized airbags, each inside an independent S-ALE mesh.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54181" y="1093066"/>
            <a:ext cx="8077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S-ALE supports multiple meshes.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B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y default, these meshes are independent from each other, i.e. they don’t know the existence of other meshes. These meshes can occupy different spatial domains or the SAME domain.</a:t>
            </a:r>
          </a:p>
        </p:txBody>
      </p:sp>
    </p:spTree>
    <p:extLst>
      <p:ext uri="{BB962C8B-B14F-4D97-AF65-F5344CB8AC3E}">
        <p14:creationId xmlns:p14="http://schemas.microsoft.com/office/powerpoint/2010/main" val="19320763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</a:t>
            </a:r>
            <a:r>
              <a:rPr lang="en-US" dirty="0"/>
              <a:t>M</a:t>
            </a:r>
            <a:r>
              <a:rPr lang="en-US" dirty="0" smtClean="0"/>
              <a:t>eshes </a:t>
            </a:r>
            <a:r>
              <a:rPr lang="en-US" dirty="0"/>
              <a:t>M</a:t>
            </a:r>
            <a:r>
              <a:rPr lang="en-US" dirty="0" smtClean="0"/>
              <a:t>erged </a:t>
            </a:r>
            <a:endParaRPr lang="en-US" dirty="0"/>
          </a:p>
        </p:txBody>
      </p:sp>
      <p:sp>
        <p:nvSpPr>
          <p:cNvPr id="5" name="Content Placeholder 7"/>
          <p:cNvSpPr>
            <a:spLocks noGrp="1"/>
          </p:cNvSpPr>
          <p:nvPr>
            <p:ph idx="1"/>
          </p:nvPr>
        </p:nvSpPr>
        <p:spPr>
          <a:xfrm>
            <a:off x="597876" y="6207908"/>
            <a:ext cx="8229600" cy="49770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/>
              <a:t>Seven meshes merge into one part.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3" y="1063115"/>
            <a:ext cx="8603381" cy="512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6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7" y="978942"/>
            <a:ext cx="7093527" cy="4876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4420" y="6066848"/>
            <a:ext cx="7078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Soil &amp; HE needs a much smaller mesh box than air.  The above two meshes setup reduced mesh usage from 6 million to 4 million.</a:t>
            </a:r>
          </a:p>
        </p:txBody>
      </p:sp>
    </p:spTree>
    <p:extLst>
      <p:ext uri="{BB962C8B-B14F-4D97-AF65-F5344CB8AC3E}">
        <p14:creationId xmlns:p14="http://schemas.microsoft.com/office/powerpoint/2010/main" val="173109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Merging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764" y="1191503"/>
            <a:ext cx="8229600" cy="471055"/>
          </a:xfrm>
        </p:spPr>
        <p:txBody>
          <a:bodyPr/>
          <a:lstStyle/>
          <a:p>
            <a:r>
              <a:rPr lang="en-US" dirty="0" smtClean="0"/>
              <a:t>Multiple *ALE_STRUCTURED_MESH cards. Different MSHID. SAME PID.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Well prepared for the future MPP load rebalancing.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894959"/>
              </p:ext>
            </p:extLst>
          </p:nvPr>
        </p:nvGraphicFramePr>
        <p:xfrm>
          <a:off x="893085" y="3993336"/>
          <a:ext cx="72390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500"/>
                <a:gridCol w="1206500"/>
                <a:gridCol w="1206500"/>
                <a:gridCol w="1206500"/>
                <a:gridCol w="1206500"/>
                <a:gridCol w="1206500"/>
              </a:tblGrid>
              <a:tr h="359833">
                <a:tc gridSpan="6">
                  <a:txBody>
                    <a:bodyPr/>
                    <a:lstStyle/>
                    <a:p>
                      <a:r>
                        <a:rPr lang="en-US" dirty="0" smtClean="0"/>
                        <a:t>*ALE_STRUCTURED_MESH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3666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MSHID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NBID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EBID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167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CPIDX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CPIDY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CPIDZ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NID0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LCSID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512304"/>
              </p:ext>
            </p:extLst>
          </p:nvPr>
        </p:nvGraphicFramePr>
        <p:xfrm>
          <a:off x="851522" y="1901299"/>
          <a:ext cx="72390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500"/>
                <a:gridCol w="1206500"/>
                <a:gridCol w="1206500"/>
                <a:gridCol w="1206500"/>
                <a:gridCol w="1206500"/>
                <a:gridCol w="1206500"/>
              </a:tblGrid>
              <a:tr h="359833">
                <a:tc gridSpan="6">
                  <a:txBody>
                    <a:bodyPr/>
                    <a:lstStyle/>
                    <a:p>
                      <a:r>
                        <a:rPr lang="en-US" dirty="0" smtClean="0"/>
                        <a:t>*ALE_STRUCTURED_MESH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3666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MSHID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NBID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EBID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167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CPIDX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CPIDY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CPIDZ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NID0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LCSID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 bwMode="auto">
          <a:xfrm>
            <a:off x="2230578" y="2175190"/>
            <a:ext cx="845127" cy="498764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  <a:extLst/>
        </p:spPr>
        <p:txBody>
          <a:bodyPr rtlCol="0" anchor="ctr"/>
          <a:lstStyle/>
          <a:p>
            <a:pPr algn="ctr"/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244428" y="4308855"/>
            <a:ext cx="845127" cy="498764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  <a:extLst/>
        </p:spPr>
        <p:txBody>
          <a:bodyPr rtlCol="0" anchor="ctr"/>
          <a:lstStyle/>
          <a:p>
            <a:pPr algn="ctr"/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3089555" y="3865458"/>
            <a:ext cx="1399309" cy="4433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3075705" y="2673954"/>
            <a:ext cx="1399310" cy="5541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4488864" y="3392718"/>
            <a:ext cx="1207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SAME PID</a:t>
            </a:r>
          </a:p>
        </p:txBody>
      </p:sp>
    </p:spTree>
    <p:extLst>
      <p:ext uri="{BB962C8B-B14F-4D97-AF65-F5344CB8AC3E}">
        <p14:creationId xmlns:p14="http://schemas.microsoft.com/office/powerpoint/2010/main" val="368938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4"/>
          <p:cNvSpPr txBox="1">
            <a:spLocks noChangeArrowheads="1"/>
          </p:cNvSpPr>
          <p:nvPr/>
        </p:nvSpPr>
        <p:spPr bwMode="auto">
          <a:xfrm>
            <a:off x="0" y="3044825"/>
            <a:ext cx="91440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4400">
                <a:solidFill>
                  <a:srgbClr val="00B0F0"/>
                </a:solidFill>
                <a:latin typeface="Calibri" pitchFamily="34" charset="0"/>
              </a:rPr>
              <a:t>Thank You</a:t>
            </a:r>
            <a:endParaRPr lang="en-US" sz="6600">
              <a:solidFill>
                <a:srgbClr val="00B0F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67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Trimming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06" y="2134762"/>
            <a:ext cx="6996545" cy="41049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8143" y="811323"/>
            <a:ext cx="75368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educe number of S-ALE elements to save running time and memory. The following example, by trimming off elements at a distance away from the shell structures (buried inside S-ALE mesh, not shown), had a saving of  3614/9261 elements = ~40%.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6457" y="6353191"/>
            <a:ext cx="7008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h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ttp://ftp.lstc.com/anonymous/outgoing/hao/sale/models/meshtrim/saletrim.tar</a:t>
            </a:r>
          </a:p>
        </p:txBody>
      </p:sp>
    </p:spTree>
    <p:extLst>
      <p:ext uri="{BB962C8B-B14F-4D97-AF65-F5344CB8AC3E}">
        <p14:creationId xmlns:p14="http://schemas.microsoft.com/office/powerpoint/2010/main" val="305414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Trimming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22457"/>
              </p:ext>
            </p:extLst>
          </p:nvPr>
        </p:nvGraphicFramePr>
        <p:xfrm>
          <a:off x="851522" y="959190"/>
          <a:ext cx="7382800" cy="3762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134"/>
                <a:gridCol w="1451814"/>
                <a:gridCol w="1244494"/>
                <a:gridCol w="1219200"/>
                <a:gridCol w="1114259"/>
                <a:gridCol w="1134899"/>
              </a:tblGrid>
              <a:tr h="369817">
                <a:tc gridSpan="6">
                  <a:txBody>
                    <a:bodyPr/>
                    <a:lstStyle/>
                    <a:p>
                      <a:r>
                        <a:rPr lang="en-US" dirty="0" smtClean="0"/>
                        <a:t>*ALE_STRUCTURED_MESH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15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MSHID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PID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NBID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EBID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139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200001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200001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139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CPIDX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CPIDY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CPIDZ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NID0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LCSID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139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1396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ALE_STRUCTURED_MESH_TRIM</a:t>
                      </a:r>
                      <a:endParaRPr lang="en-US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31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MSHID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COMMAND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OPER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FLIP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NID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RADIUS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</a:tr>
              <a:tr h="42139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SPHERE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/>
                </a:tc>
              </a:tr>
              <a:tr h="42139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SPHERE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1565" y="4830818"/>
            <a:ext cx="90054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Supports 4 basic geometries PLANE, CYLINDER, BOX, SPHERE; and PARTSET, SEGSET options. 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Trim or keep (OPER); Inside or outside (FLIP).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Can have multiple entries; each one processed by the order of input. </a:t>
            </a:r>
          </a:p>
        </p:txBody>
      </p:sp>
    </p:spTree>
    <p:extLst>
      <p:ext uri="{BB962C8B-B14F-4D97-AF65-F5344CB8AC3E}">
        <p14:creationId xmlns:p14="http://schemas.microsoft.com/office/powerpoint/2010/main" val="305414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Trimming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57" y="1326347"/>
            <a:ext cx="6024227" cy="3592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8255" y="5181601"/>
            <a:ext cx="7564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Originally a box shaped mesh, trimmed by “PARTSET” option at an distance to the “LSTC” LAG structure mesh.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6457" y="6036301"/>
            <a:ext cx="6589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h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ttp://ftp.lstc.com/anonymous/outgoing/hao/sale/models/meshtrim/lstc.tar</a:t>
            </a:r>
          </a:p>
        </p:txBody>
      </p:sp>
    </p:spTree>
    <p:extLst>
      <p:ext uri="{BB962C8B-B14F-4D97-AF65-F5344CB8AC3E}">
        <p14:creationId xmlns:p14="http://schemas.microsoft.com/office/powerpoint/2010/main" val="401019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motion: FOLLOW_GC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4675" y="6356720"/>
            <a:ext cx="8119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h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ttp://ftp.lstc.com/anonymous/outgoing/hao/sale/models/meshmotion/birdstrike/bird_sale.tar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11" y="1211659"/>
            <a:ext cx="6777006" cy="466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6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Motion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08020"/>
              </p:ext>
            </p:extLst>
          </p:nvPr>
        </p:nvGraphicFramePr>
        <p:xfrm>
          <a:off x="734291" y="1194718"/>
          <a:ext cx="7769521" cy="3501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4888"/>
                <a:gridCol w="1667306"/>
                <a:gridCol w="1467551"/>
                <a:gridCol w="1544888"/>
                <a:gridCol w="1544888"/>
              </a:tblGrid>
              <a:tr h="383180">
                <a:tc gridSpan="5">
                  <a:txBody>
                    <a:bodyPr/>
                    <a:lstStyle/>
                    <a:p>
                      <a:r>
                        <a:rPr lang="en-US" dirty="0" smtClean="0"/>
                        <a:t>*ALE_STRUCTURED_MESH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5746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MSHID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PID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NBID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EBID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3662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910002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1000001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1000001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3662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CPIDX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CPIDY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CPIDZ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NID0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LCSID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</a:tr>
              <a:tr h="43662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36623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*ALE_STRUCTURED_MESH_MOTION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3846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MSHID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COMMAND</a:t>
                      </a:r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AMMGSET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9999"/>
                          </a:solidFill>
                        </a:rPr>
                        <a:t>EXPLIM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</a:tr>
              <a:tr h="4763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FOLLOW_GC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37307" y="4946078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There is only one option for now.  FOLLOW_GC is to make the mesh move with the gravity center of certain AMMG groups; and expand/contract with those fluids.</a:t>
            </a:r>
          </a:p>
        </p:txBody>
      </p:sp>
    </p:spTree>
    <p:extLst>
      <p:ext uri="{BB962C8B-B14F-4D97-AF65-F5344CB8AC3E}">
        <p14:creationId xmlns:p14="http://schemas.microsoft.com/office/powerpoint/2010/main" val="83280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Bird strike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61650" y="6280896"/>
            <a:ext cx="6505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AWG ERIF Test Case 5: Bird Strike on Rigid </a:t>
            </a:r>
            <a:r>
              <a:rPr lang="en-US" sz="1600" dirty="0" smtClean="0"/>
              <a:t>Plate http://awg.lstc.com/</a:t>
            </a:r>
            <a:endParaRPr lang="en-US" sz="1600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519" y="983672"/>
            <a:ext cx="5943954" cy="417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1" y="5364438"/>
            <a:ext cx="8839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Rigid plate 30”x30”;  Ellipsoid bird,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polar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radius 10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” , equatorial radii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5” with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initial velocity 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4200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in/s;  ALE mesh 53x40x40 from (-21.75,-15.54,28.91) to (-8.5,-5.54,38.91)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07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S-ALE Model Setup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996408"/>
              </p:ext>
            </p:extLst>
          </p:nvPr>
        </p:nvGraphicFramePr>
        <p:xfrm>
          <a:off x="83128" y="3972740"/>
          <a:ext cx="4346064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6516"/>
                <a:gridCol w="1086516"/>
                <a:gridCol w="1086516"/>
                <a:gridCol w="1086516"/>
              </a:tblGrid>
              <a:tr h="280292">
                <a:tc gridSpan="4">
                  <a:txBody>
                    <a:bodyPr/>
                    <a:lstStyle/>
                    <a:p>
                      <a:r>
                        <a:rPr lang="en-US" sz="1400" dirty="0" smtClean="0"/>
                        <a:t>*ALE_STRUCTURED_MESH_CONTROL_POINTS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0042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28673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-21.75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8673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41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-8.5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444475"/>
              </p:ext>
            </p:extLst>
          </p:nvPr>
        </p:nvGraphicFramePr>
        <p:xfrm>
          <a:off x="4488873" y="5430973"/>
          <a:ext cx="4346064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6516"/>
                <a:gridCol w="1086516"/>
                <a:gridCol w="1086516"/>
                <a:gridCol w="1086516"/>
              </a:tblGrid>
              <a:tr h="280292">
                <a:tc gridSpan="4">
                  <a:txBody>
                    <a:bodyPr/>
                    <a:lstStyle/>
                    <a:p>
                      <a:r>
                        <a:rPr lang="en-US" sz="1400" dirty="0" smtClean="0"/>
                        <a:t>*ALE_STRUCTURED_MESH_CONTROL_POINTS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0042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28673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28.9135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8673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41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38.9135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659994"/>
              </p:ext>
            </p:extLst>
          </p:nvPr>
        </p:nvGraphicFramePr>
        <p:xfrm>
          <a:off x="41565" y="5430971"/>
          <a:ext cx="4346064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6516"/>
                <a:gridCol w="1086516"/>
                <a:gridCol w="1086516"/>
                <a:gridCol w="1086516"/>
              </a:tblGrid>
              <a:tr h="280292">
                <a:tc gridSpan="4">
                  <a:txBody>
                    <a:bodyPr/>
                    <a:lstStyle/>
                    <a:p>
                      <a:r>
                        <a:rPr lang="en-US" sz="1400" dirty="0" smtClean="0"/>
                        <a:t>*ALE_STRUCTURED_MESH_CONTROL_POINTS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0042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28673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-15.5366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8673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41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-5.5366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567055" y="1066800"/>
            <a:ext cx="23829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FOLLOW_GC: Follow mass center of fluid(s) and expand/contract</a:t>
            </a:r>
          </a:p>
          <a:p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AMMGSET: AMMG SETID of ALE fluids to follow</a:t>
            </a:r>
          </a:p>
          <a:p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EXPLIM: Expansion limit =2.0 means  expand at most 2 times.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481128"/>
              </p:ext>
            </p:extLst>
          </p:nvPr>
        </p:nvGraphicFramePr>
        <p:xfrm>
          <a:off x="138546" y="904735"/>
          <a:ext cx="5666510" cy="2878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7130"/>
                <a:gridCol w="1315331"/>
                <a:gridCol w="1087703"/>
                <a:gridCol w="1148706"/>
                <a:gridCol w="997640"/>
              </a:tblGrid>
              <a:tr h="306508">
                <a:tc gridSpan="5">
                  <a:txBody>
                    <a:bodyPr/>
                    <a:lstStyle/>
                    <a:p>
                      <a:r>
                        <a:rPr lang="en-US" sz="1400" dirty="0" smtClean="0"/>
                        <a:t>*ALE_STRUCTURED_MESH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168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9999"/>
                          </a:solidFill>
                        </a:rPr>
                        <a:t>MSHID</a:t>
                      </a:r>
                      <a:endParaRPr lang="en-US" sz="1400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9999"/>
                          </a:solidFill>
                        </a:rPr>
                        <a:t>PID</a:t>
                      </a:r>
                      <a:endParaRPr lang="en-US" sz="1400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9999"/>
                          </a:solidFill>
                        </a:rPr>
                        <a:t>NBID</a:t>
                      </a:r>
                      <a:endParaRPr lang="en-US" sz="1400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9999"/>
                          </a:solidFill>
                        </a:rPr>
                        <a:t>EBID</a:t>
                      </a:r>
                      <a:endParaRPr lang="en-US" sz="1400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168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910000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100001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100001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30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9999"/>
                          </a:solidFill>
                        </a:rPr>
                        <a:t>CPIDX</a:t>
                      </a:r>
                      <a:endParaRPr lang="en-US" sz="1400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9999"/>
                          </a:solidFill>
                        </a:rPr>
                        <a:t>CPIDY</a:t>
                      </a:r>
                      <a:endParaRPr lang="en-US" sz="1400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9999"/>
                          </a:solidFill>
                        </a:rPr>
                        <a:t>CPIDZ</a:t>
                      </a:r>
                      <a:endParaRPr lang="en-US" sz="1400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9999"/>
                          </a:solidFill>
                        </a:rPr>
                        <a:t>NID0</a:t>
                      </a:r>
                      <a:endParaRPr lang="en-US" sz="1400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9999"/>
                          </a:solidFill>
                        </a:rPr>
                        <a:t>LCSID</a:t>
                      </a:r>
                      <a:endParaRPr lang="en-US" sz="1400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</a:tr>
              <a:tr h="35168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100000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3073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*ALE_STRUCTURED_MESH_MOTION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26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9999"/>
                          </a:solidFill>
                        </a:rPr>
                        <a:t>MSHID</a:t>
                      </a:r>
                      <a:endParaRPr lang="en-US" sz="1400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9999"/>
                          </a:solidFill>
                        </a:rPr>
                        <a:t>COMMAND</a:t>
                      </a:r>
                      <a:endParaRPr lang="en-US" sz="1400" dirty="0">
                        <a:solidFill>
                          <a:srgbClr val="FF99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9999"/>
                          </a:solidFill>
                        </a:rPr>
                        <a:t>AMMGSET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9999"/>
                          </a:solidFill>
                        </a:rPr>
                        <a:t>EXPLIM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26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FOLLOW_GC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93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S-ALE Trimmed Model Setup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37250"/>
              </p:ext>
            </p:extLst>
          </p:nvPr>
        </p:nvGraphicFramePr>
        <p:xfrm>
          <a:off x="540323" y="1025333"/>
          <a:ext cx="7906722" cy="3773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2814"/>
                <a:gridCol w="1320018"/>
                <a:gridCol w="1218454"/>
                <a:gridCol w="1311812"/>
                <a:gridCol w="1311812"/>
                <a:gridCol w="1311812"/>
              </a:tblGrid>
              <a:tr h="319554">
                <a:tc gridSpan="6">
                  <a:txBody>
                    <a:bodyPr/>
                    <a:lstStyle/>
                    <a:p>
                      <a:r>
                        <a:rPr lang="en-US" sz="1400" dirty="0" smtClean="0"/>
                        <a:t>*ALE_STRUCTURED_MESH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311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MSHID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NBID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EBID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311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910000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100001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1000001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195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CPIDX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CPIDY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CPIDZ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NID0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LCSID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195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100000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19554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*ALE_STRUCTURED_MESH_MOTION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8699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MSHID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COMMAND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AMMGSET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EXPLIM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325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FOLLOW_GC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44111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*ALE_STRUCTURED_MESH_TRIM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0403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MSHID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COMMAND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OPER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FLIP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PSETID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OFFSET</a:t>
                      </a:r>
                      <a:endParaRPr lang="en-US" sz="1400" dirty="0"/>
                    </a:p>
                  </a:txBody>
                  <a:tcPr/>
                </a:tc>
              </a:tr>
              <a:tr h="3441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PARTSET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910001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2.25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12621" y="5067335"/>
            <a:ext cx="4031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PARTSET: TRIM by reference geometry prescribed by LAG shell part set</a:t>
            </a:r>
          </a:p>
          <a:p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OPER: To TRIM (0) or KEEP (1)</a:t>
            </a:r>
          </a:p>
          <a:p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FLIP: To trim OUTSIDE (0) or INSIDE (1)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5091615"/>
            <a:ext cx="38515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PSETID</a:t>
            </a:r>
            <a:r>
              <a:rPr lang="en-US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PARTSET ID</a:t>
            </a:r>
          </a:p>
          <a:p>
            <a:pPr lvl="0"/>
            <a:endParaRPr lang="en-US" sz="16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en-US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OFFSET: S-ALE elements farther than 2.25 are deleted.</a:t>
            </a:r>
          </a:p>
        </p:txBody>
      </p:sp>
    </p:spTree>
    <p:extLst>
      <p:ext uri="{BB962C8B-B14F-4D97-AF65-F5344CB8AC3E}">
        <p14:creationId xmlns:p14="http://schemas.microsoft.com/office/powerpoint/2010/main" val="93387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CCECFF"/>
        </a:solidFill>
        <a:ln w="57150">
          <a:noFill/>
          <a:round/>
          <a:headEnd type="oval" w="med" len="med"/>
          <a:tailEnd type="triangle" w="med" len="med"/>
        </a:ln>
        <a:extLst/>
      </a:spPr>
      <a:bodyPr rtlCol="0" anchor="ctr"/>
      <a:lstStyle>
        <a:defPPr>
          <a:defRPr sz="1800" dirty="0" smtClean="0">
            <a:solidFill>
              <a:schemeClr val="tx1">
                <a:lumMod val="65000"/>
                <a:lumOff val="35000"/>
              </a:schemeClr>
            </a:solidFill>
            <a:latin typeface="Calibri" pitchFamily="34" charset="0"/>
            <a:cs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solidFill>
              <a:srgbClr val="00B0F0"/>
            </a:solidFill>
            <a:latin typeface="Calibri" pitchFamily="34" charset="0"/>
            <a:cs typeface="Calibri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171349</TotalTime>
  <Pages>62</Pages>
  <Words>684</Words>
  <Application>Microsoft Office PowerPoint</Application>
  <PresentationFormat>Letter Paper (8.5x11 in)</PresentationFormat>
  <Paragraphs>247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PowerPoint Presentation</vt:lpstr>
      <vt:lpstr>Mesh Trimming</vt:lpstr>
      <vt:lpstr>Mesh Trimming</vt:lpstr>
      <vt:lpstr>Mesh Trimming</vt:lpstr>
      <vt:lpstr>Mesh motion: FOLLOW_GC</vt:lpstr>
      <vt:lpstr>Mesh Motion</vt:lpstr>
      <vt:lpstr>Example: Bird strike</vt:lpstr>
      <vt:lpstr>S-ALE Model Setup</vt:lpstr>
      <vt:lpstr>S-ALE Trimmed Model Setup</vt:lpstr>
      <vt:lpstr>Results</vt:lpstr>
      <vt:lpstr>Comparison: ALE, S-ALE, S-ALE trim</vt:lpstr>
      <vt:lpstr>Multiple Meshes </vt:lpstr>
      <vt:lpstr>Multiple Meshes Merged </vt:lpstr>
      <vt:lpstr>Motivation</vt:lpstr>
      <vt:lpstr>Mesh Merging</vt:lpstr>
      <vt:lpstr>PowerPoint Presentation</vt:lpstr>
    </vt:vector>
  </TitlesOfParts>
  <Company>LSTC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Developments in  LS-DYNA</dc:title>
  <dc:creator>LSTC</dc:creator>
  <cp:lastModifiedBy>hao</cp:lastModifiedBy>
  <cp:revision>2394</cp:revision>
  <cp:lastPrinted>1999-06-10T15:41:53Z</cp:lastPrinted>
  <dcterms:created xsi:type="dcterms:W3CDTF">2005-06-15T21:26:25Z</dcterms:created>
  <dcterms:modified xsi:type="dcterms:W3CDTF">2018-06-02T00:31:18Z</dcterms:modified>
</cp:coreProperties>
</file>